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2450" autoAdjust="0"/>
  </p:normalViewPr>
  <p:slideViewPr>
    <p:cSldViewPr snapToGrid="0">
      <p:cViewPr>
        <p:scale>
          <a:sx n="114" d="100"/>
          <a:sy n="114" d="100"/>
        </p:scale>
        <p:origin x="10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E9770-1B7F-483E-BB7C-B80889B920F3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FD828-12DE-4636-8C87-EB69577BB8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006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Prompt people to look at 4 steps model</a:t>
            </a:r>
          </a:p>
          <a:p>
            <a:r>
              <a:rPr lang="en-GB" dirty="0"/>
              <a:t>Advise that there is a facilitator on each table who will record wild card actions on </a:t>
            </a:r>
            <a:r>
              <a:rPr lang="en-GB" dirty="0" err="1"/>
              <a:t>padlet</a:t>
            </a:r>
            <a:r>
              <a:rPr lang="en-GB" dirty="0"/>
              <a:t> or collect from post-it notes to share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FD828-12DE-4636-8C87-EB69577BB81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138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424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9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84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9239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775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60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149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81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77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0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830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032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3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2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97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85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82998E3-D21C-44E0-87FB-F919347FC02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E0180-2BC6-4B20-9490-D675D31AA7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07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8EA8DB0-2E2E-41BA-98C2-BEE1C9E067F7}"/>
              </a:ext>
            </a:extLst>
          </p:cNvPr>
          <p:cNvSpPr/>
          <p:nvPr/>
        </p:nvSpPr>
        <p:spPr>
          <a:xfrm>
            <a:off x="544084" y="1364228"/>
            <a:ext cx="100428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Step Change: The Game of Organisational Digital Capabilities by Non Scantlebury and Clare Killen is licensed under a Creative Commons Attribution-</a:t>
            </a:r>
            <a:r>
              <a:rPr lang="en-GB" dirty="0" err="1"/>
              <a:t>NonCommercial</a:t>
            </a:r>
            <a:r>
              <a:rPr lang="en-GB" dirty="0"/>
              <a:t>-</a:t>
            </a:r>
            <a:r>
              <a:rPr lang="en-GB" dirty="0" err="1"/>
              <a:t>ShareAlike</a:t>
            </a:r>
            <a:r>
              <a:rPr lang="en-GB" dirty="0"/>
              <a:t> 4.0 International License.</a:t>
            </a:r>
          </a:p>
          <a:p>
            <a:r>
              <a:rPr lang="en-GB" dirty="0"/>
              <a:t>Based on a work at http://eprints.hud.ac.uk/id/eprint/33874/.The Game of Open Access (2017) created by Katie McGuinn and Mike </a:t>
            </a:r>
            <a:r>
              <a:rPr lang="en-GB" dirty="0" err="1"/>
              <a:t>SpikinShared</a:t>
            </a:r>
            <a:r>
              <a:rPr lang="en-GB" dirty="0"/>
              <a:t> under CC-BY-NC 3.0 </a:t>
            </a:r>
          </a:p>
          <a:p>
            <a:endParaRPr lang="en-GB" dirty="0"/>
          </a:p>
          <a:p>
            <a:r>
              <a:rPr lang="en-GB" dirty="0"/>
              <a:t>Beetham, H; </a:t>
            </a:r>
            <a:r>
              <a:rPr lang="en-GB" dirty="0" err="1"/>
              <a:t>Killen,C</a:t>
            </a:r>
            <a:r>
              <a:rPr lang="en-GB" dirty="0"/>
              <a:t> &amp; Knight, S (2017) Developing organisational approaches to digital capability. Available fromhttps://www.jisc.ac.uk/guides/developing-organisational-approaches-to-digital-capability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AC472C-8E50-4FD7-85FB-13BE2B467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84" y="4194400"/>
            <a:ext cx="6024496" cy="158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56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9FF6-80CC-4351-A01D-96BC858E47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4"/>
                </a:solidFill>
              </a:rPr>
              <a:t>Step change: </a:t>
            </a:r>
            <a:br>
              <a:rPr lang="en-GB" b="1" dirty="0">
                <a:solidFill>
                  <a:schemeClr val="accent4"/>
                </a:solidFill>
              </a:rPr>
            </a:br>
            <a:r>
              <a:rPr lang="en-GB" sz="5300" dirty="0">
                <a:solidFill>
                  <a:schemeClr val="accent4"/>
                </a:solidFill>
              </a:rPr>
              <a:t>the game of organisational digital capabilities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3FFF0A-8004-4C01-8F64-3756BC9ADD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 cap="none" dirty="0"/>
          </a:p>
          <a:p>
            <a:r>
              <a:rPr lang="en-GB" cap="none" dirty="0"/>
              <a:t>Non Scantlebury: academic engagement manager, University of Hertfordshire</a:t>
            </a:r>
          </a:p>
          <a:p>
            <a:r>
              <a:rPr lang="en-GB" cap="none" dirty="0"/>
              <a:t>Clare Killen: content curation manager, Jisc</a:t>
            </a:r>
          </a:p>
        </p:txBody>
      </p:sp>
    </p:spTree>
    <p:extLst>
      <p:ext uri="{BB962C8B-B14F-4D97-AF65-F5344CB8AC3E}">
        <p14:creationId xmlns:p14="http://schemas.microsoft.com/office/powerpoint/2010/main" val="286023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9F984-1B06-40ED-ABF6-258549242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4"/>
                </a:solidFill>
              </a:rPr>
              <a:t>Purpose of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E99D9-DEC5-4EDD-A883-7D924FB4A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Generate and capture rich discussions and tactics</a:t>
            </a:r>
          </a:p>
          <a:p>
            <a:r>
              <a:rPr lang="en-GB" sz="3200" dirty="0"/>
              <a:t>Facilitate problem solving</a:t>
            </a:r>
          </a:p>
          <a:p>
            <a:r>
              <a:rPr lang="en-GB" sz="3200" dirty="0"/>
              <a:t>Benefit from experience, creative thinking and collective wisdom in the room </a:t>
            </a:r>
          </a:p>
          <a:p>
            <a:pPr marL="0" indent="0" algn="r">
              <a:buNone/>
            </a:pPr>
            <a:endParaRPr lang="en-GB" sz="3200" dirty="0"/>
          </a:p>
          <a:p>
            <a:pPr marL="0" indent="0" algn="r">
              <a:buNone/>
            </a:pPr>
            <a:r>
              <a:rPr lang="en-GB" sz="3200" dirty="0"/>
              <a:t>… share ideas and best practice</a:t>
            </a:r>
          </a:p>
        </p:txBody>
      </p:sp>
    </p:spTree>
    <p:extLst>
      <p:ext uri="{BB962C8B-B14F-4D97-AF65-F5344CB8AC3E}">
        <p14:creationId xmlns:p14="http://schemas.microsoft.com/office/powerpoint/2010/main" val="60807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00818-323D-4D0C-835A-BB9073B1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GB" dirty="0">
                <a:solidFill>
                  <a:schemeClr val="accent4"/>
                </a:solidFill>
              </a:rPr>
              <a:t>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6C8D0-F3A7-49F9-824F-7B31FD361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164658"/>
            <a:ext cx="10013867" cy="5486400"/>
          </a:xfrm>
        </p:spPr>
        <p:txBody>
          <a:bodyPr>
            <a:normAutofit/>
          </a:bodyPr>
          <a:lstStyle/>
          <a:p>
            <a:r>
              <a:rPr lang="en-GB" dirty="0"/>
              <a:t>Work in teams (6-8 people ideal)</a:t>
            </a:r>
          </a:p>
          <a:p>
            <a:r>
              <a:rPr lang="en-GB" dirty="0"/>
              <a:t>First person throws the dice and moves the playing piece around the board – following game prompts as they go</a:t>
            </a:r>
          </a:p>
          <a:p>
            <a:r>
              <a:rPr lang="en-GB" dirty="0"/>
              <a:t>When a team member lands on a ‘strategic steps’ space, take a card and discuss the recommended action with your group, focusing on how it might influence your progress – case study snippets provided to aid discussion </a:t>
            </a:r>
            <a:r>
              <a:rPr lang="en-GB" sz="1600" dirty="0"/>
              <a:t>(NB: If you have already taken this action step or consider that it is not relevant be prepared to share this with the community)</a:t>
            </a:r>
            <a:r>
              <a:rPr lang="en-GB" dirty="0"/>
              <a:t>  </a:t>
            </a:r>
          </a:p>
          <a:p>
            <a:r>
              <a:rPr lang="en-GB" dirty="0"/>
              <a:t>After discussing each action, pass the dice to the next player in the team who throws the dice again and moves forward following game prompts</a:t>
            </a:r>
          </a:p>
          <a:p>
            <a:r>
              <a:rPr lang="en-GB" b="1" dirty="0">
                <a:solidFill>
                  <a:schemeClr val="accent4"/>
                </a:solidFill>
              </a:rPr>
              <a:t>WILD CARDS!</a:t>
            </a:r>
            <a:r>
              <a:rPr lang="en-GB" dirty="0"/>
              <a:t> A small sample of wild cards are provided but we encourage you to write your own</a:t>
            </a:r>
          </a:p>
          <a:p>
            <a:r>
              <a:rPr lang="en-GB" dirty="0"/>
              <a:t>Winning the game. The </a:t>
            </a:r>
            <a:r>
              <a:rPr lang="en-GB" b="1" dirty="0">
                <a:solidFill>
                  <a:schemeClr val="accent4"/>
                </a:solidFill>
              </a:rPr>
              <a:t>winners</a:t>
            </a:r>
            <a:r>
              <a:rPr lang="en-GB" dirty="0"/>
              <a:t> are not the teams who appear to have travelled the furthest but those who have </a:t>
            </a:r>
            <a:r>
              <a:rPr lang="en-GB" b="1" dirty="0">
                <a:solidFill>
                  <a:schemeClr val="accent4"/>
                </a:solidFill>
              </a:rPr>
              <a:t>generated the most in number and the most creative wild cards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109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6C250-618E-44D4-B9DF-091C84938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380890" cy="162232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b="1" dirty="0">
                <a:solidFill>
                  <a:schemeClr val="accent4"/>
                </a:solidFill>
              </a:rPr>
              <a:t>Step change: </a:t>
            </a:r>
            <a:r>
              <a:rPr lang="en-GB" sz="2600" dirty="0">
                <a:solidFill>
                  <a:schemeClr val="accent4"/>
                </a:solidFill>
              </a:rPr>
              <a:t>the game of organisational digital capabilities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68B08-4FF7-4423-B274-6D80C65BE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1982804"/>
            <a:ext cx="4345089" cy="424101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Adapted from </a:t>
            </a:r>
            <a:r>
              <a:rPr lang="en-GB" b="1" dirty="0"/>
              <a:t>The Game of Open Access </a:t>
            </a:r>
            <a:r>
              <a:rPr lang="en-GB" dirty="0"/>
              <a:t>created by Katie McGuinn and Mike </a:t>
            </a:r>
            <a:r>
              <a:rPr lang="en-GB" dirty="0" err="1"/>
              <a:t>Spikin</a:t>
            </a:r>
            <a:r>
              <a:rPr lang="en-GB" dirty="0"/>
              <a:t> (2017) from the University of Huddersfield and shared under CC BY-NC 3.0</a:t>
            </a:r>
          </a:p>
          <a:p>
            <a:pPr>
              <a:lnSpc>
                <a:spcPct val="90000"/>
              </a:lnSpc>
            </a:pPr>
            <a:r>
              <a:rPr lang="en-GB" dirty="0"/>
              <a:t>Aligned to </a:t>
            </a:r>
            <a:r>
              <a:rPr lang="en-GB" dirty="0" err="1"/>
              <a:t>Jisc’s</a:t>
            </a:r>
            <a:r>
              <a:rPr lang="en-GB" dirty="0"/>
              <a:t> model of steps towards organisational digital capability </a:t>
            </a:r>
            <a:r>
              <a:rPr lang="en-GB" sz="1600" dirty="0"/>
              <a:t>(handouts on table)</a:t>
            </a:r>
            <a:r>
              <a:rPr lang="en-GB" dirty="0"/>
              <a:t> and effective practice drawn from case studies</a:t>
            </a:r>
          </a:p>
          <a:p>
            <a:pPr>
              <a:lnSpc>
                <a:spcPct val="90000"/>
              </a:lnSpc>
            </a:pPr>
            <a:r>
              <a:rPr lang="en-GB" dirty="0"/>
              <a:t>Resources and outputs will be available from the event page next week</a:t>
            </a:r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1288C528-6850-4309-8D5E-276D46744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E83C4BF2-CE85-4725-91F5-903A0C2535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3992" y="0"/>
            <a:ext cx="6098427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F7E85553-125B-468C-B123-443207482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450577" y="2756642"/>
            <a:ext cx="6858000" cy="1344715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8004C-842F-42A3-A134-544E67BCD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44" t="15591" r="42634" b="7189"/>
          <a:stretch/>
        </p:blipFill>
        <p:spPr>
          <a:xfrm>
            <a:off x="5766691" y="471637"/>
            <a:ext cx="6030001" cy="5678906"/>
          </a:xfrm>
          <a:prstGeom prst="rect">
            <a:avLst/>
          </a:prstGeom>
          <a:effectLst/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C1DE0CAB-0099-47AE-8A9D-F0C808666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700320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e7a38af6-0655-4a59-835d-393d1bd1257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</TotalTime>
  <Words>431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Ion</vt:lpstr>
      <vt:lpstr>PowerPoint Presentation</vt:lpstr>
      <vt:lpstr>Step change:  the game of organisational digital capabilities</vt:lpstr>
      <vt:lpstr>Purpose of game</vt:lpstr>
      <vt:lpstr>Rules</vt:lpstr>
      <vt:lpstr>Step change: the game of organisational digital capabilities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change:  the game of organisational digital capabilities</dc:title>
  <dc:creator>Clare Killen</dc:creator>
  <cp:lastModifiedBy>Non Scantlebury</cp:lastModifiedBy>
  <cp:revision>9</cp:revision>
  <dcterms:created xsi:type="dcterms:W3CDTF">2018-11-17T22:53:43Z</dcterms:created>
  <dcterms:modified xsi:type="dcterms:W3CDTF">2018-11-29T18:59:52Z</dcterms:modified>
</cp:coreProperties>
</file>